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4"/>
  </p:notesMasterIdLst>
  <p:handoutMasterIdLst>
    <p:handoutMasterId r:id="rId15"/>
  </p:handoutMasterIdLst>
  <p:sldIdLst>
    <p:sldId id="256" r:id="rId4"/>
    <p:sldId id="401" r:id="rId5"/>
    <p:sldId id="390" r:id="rId6"/>
    <p:sldId id="391" r:id="rId7"/>
    <p:sldId id="381" r:id="rId8"/>
    <p:sldId id="399" r:id="rId9"/>
    <p:sldId id="400" r:id="rId10"/>
    <p:sldId id="402" r:id="rId11"/>
    <p:sldId id="403" r:id="rId12"/>
    <p:sldId id="367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3205" autoAdjust="0"/>
  </p:normalViewPr>
  <p:slideViewPr>
    <p:cSldViewPr>
      <p:cViewPr varScale="1">
        <p:scale>
          <a:sx n="128" d="100"/>
          <a:sy n="128" d="100"/>
        </p:scale>
        <p:origin x="7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3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2/2/2019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ites.google.com/site/lrplearningalliance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800" dirty="0">
                <a:latin typeface="Georgia" pitchFamily="18" charset="0"/>
              </a:rPr>
              <a:t>Christopher B. Barrett </a:t>
            </a:r>
            <a:r>
              <a:rPr lang="en-US" sz="2800" dirty="0" smtClean="0">
                <a:latin typeface="Georgia" pitchFamily="18" charset="0"/>
              </a:rPr>
              <a:t/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/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Cornell University roundtable discussion on</a:t>
            </a:r>
            <a:r>
              <a:rPr lang="en-US" sz="2800" i="1" dirty="0">
                <a:latin typeface="Georgia" pitchFamily="18" charset="0"/>
              </a:rPr>
              <a:t/>
            </a:r>
            <a:br>
              <a:rPr lang="en-US" sz="2800" i="1" dirty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“When Is A Free Lunch A Good Idea?”</a:t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February 3, 2019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752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eorgia" pitchFamily="18" charset="0"/>
              </a:rPr>
              <a:t>When Is A Free Lunch A Good Idea? </a:t>
            </a:r>
          </a:p>
          <a:p>
            <a:pPr algn="ctr"/>
            <a:r>
              <a:rPr lang="en-US" sz="3600" b="1" dirty="0" smtClean="0">
                <a:latin typeface="Georgia" pitchFamily="18" charset="0"/>
              </a:rPr>
              <a:t>Cash vs. Food-Based Approaches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-38100" y="51054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interest 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87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1056424"/>
            <a:ext cx="8610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It helps to unpack by the four pillars of food security:</a:t>
            </a:r>
          </a:p>
          <a:p>
            <a:endParaRPr lang="en-US" sz="2000" b="1" dirty="0" smtClean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Availability: </a:t>
            </a:r>
            <a:r>
              <a:rPr lang="en-US" sz="2000" dirty="0" smtClean="0">
                <a:latin typeface="Georgia" panose="02040502050405020303" pitchFamily="18" charset="0"/>
              </a:rPr>
              <a:t>Food </a:t>
            </a:r>
            <a:r>
              <a:rPr lang="en-US" sz="2000" dirty="0">
                <a:latin typeface="Georgia" panose="02040502050405020303" pitchFamily="18" charset="0"/>
              </a:rPr>
              <a:t>must be available in sufficient </a:t>
            </a:r>
            <a:r>
              <a:rPr lang="en-US" sz="2000" dirty="0" smtClean="0">
                <a:latin typeface="Georgia" panose="02040502050405020303" pitchFamily="18" charset="0"/>
              </a:rPr>
              <a:t>quantities. Supply-side necessary condition based on production, carryover stocks, trade, and </a:t>
            </a:r>
            <a:r>
              <a:rPr lang="en-US" sz="2000" dirty="0">
                <a:latin typeface="Georgia" panose="02040502050405020303" pitchFamily="18" charset="0"/>
              </a:rPr>
              <a:t>aid</a:t>
            </a:r>
            <a:r>
              <a:rPr lang="en-US" sz="2000" dirty="0" smtClean="0">
                <a:latin typeface="Georgia" panose="02040502050405020303" pitchFamily="18" charset="0"/>
              </a:rPr>
              <a:t>.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Access: </a:t>
            </a:r>
            <a:r>
              <a:rPr lang="en-US" sz="2000" dirty="0" smtClean="0">
                <a:latin typeface="Georgia" panose="02040502050405020303" pitchFamily="18" charset="0"/>
              </a:rPr>
              <a:t>People </a:t>
            </a:r>
            <a:r>
              <a:rPr lang="en-US" sz="2000" dirty="0">
                <a:latin typeface="Georgia" panose="02040502050405020303" pitchFamily="18" charset="0"/>
              </a:rPr>
              <a:t>must be able to </a:t>
            </a:r>
            <a:r>
              <a:rPr lang="en-US" sz="2000" dirty="0" smtClean="0">
                <a:latin typeface="Georgia" panose="02040502050405020303" pitchFamily="18" charset="0"/>
              </a:rPr>
              <a:t>acquire </a:t>
            </a:r>
            <a:r>
              <a:rPr lang="en-US" sz="2000" dirty="0">
                <a:latin typeface="Georgia" panose="02040502050405020303" pitchFamily="18" charset="0"/>
              </a:rPr>
              <a:t>adequate </a:t>
            </a:r>
            <a:r>
              <a:rPr lang="en-US" sz="2000" dirty="0" smtClean="0">
                <a:latin typeface="Georgia" panose="02040502050405020303" pitchFamily="18" charset="0"/>
              </a:rPr>
              <a:t>healthy food. </a:t>
            </a:r>
            <a:r>
              <a:rPr lang="en-US" sz="2000" dirty="0">
                <a:latin typeface="Georgia" panose="02040502050405020303" pitchFamily="18" charset="0"/>
              </a:rPr>
              <a:t>Demand-side necessary condition </a:t>
            </a:r>
            <a:r>
              <a:rPr lang="en-US" sz="2000" dirty="0" smtClean="0">
                <a:latin typeface="Georgia" panose="02040502050405020303" pitchFamily="18" charset="0"/>
              </a:rPr>
              <a:t>based on purchase, gifts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smtClean="0">
                <a:latin typeface="Georgia" panose="02040502050405020303" pitchFamily="18" charset="0"/>
              </a:rPr>
              <a:t>and safety nets. 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sz="2000" b="1" dirty="0" smtClean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Utilization: </a:t>
            </a:r>
            <a:r>
              <a:rPr lang="en-US" sz="2000" dirty="0">
                <a:latin typeface="Georgia" panose="02040502050405020303" pitchFamily="18" charset="0"/>
              </a:rPr>
              <a:t>T</a:t>
            </a:r>
            <a:r>
              <a:rPr lang="en-US" sz="2000" dirty="0" smtClean="0">
                <a:latin typeface="Georgia" panose="02040502050405020303" pitchFamily="18" charset="0"/>
              </a:rPr>
              <a:t>ranslates food accessed into positive health impacts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via  cooking</a:t>
            </a:r>
            <a:r>
              <a:rPr lang="en-US" sz="2000" dirty="0">
                <a:latin typeface="Georgia" panose="02040502050405020303" pitchFamily="18" charset="0"/>
              </a:rPr>
              <a:t>, storage and hygiene practices, </a:t>
            </a:r>
            <a:r>
              <a:rPr lang="en-US" sz="2000" dirty="0" smtClean="0">
                <a:latin typeface="Georgia" panose="02040502050405020303" pitchFamily="18" charset="0"/>
              </a:rPr>
              <a:t>WASH, and intra-</a:t>
            </a:r>
            <a:r>
              <a:rPr lang="en-US" sz="2000" dirty="0" err="1" smtClean="0">
                <a:latin typeface="Georgia" panose="02040502050405020303" pitchFamily="18" charset="0"/>
              </a:rPr>
              <a:t>hh</a:t>
            </a:r>
            <a:r>
              <a:rPr lang="en-US" sz="2000" dirty="0" smtClean="0">
                <a:latin typeface="Georgia" panose="02040502050405020303" pitchFamily="18" charset="0"/>
              </a:rPr>
              <a:t> allocation. 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Stability:</a:t>
            </a:r>
            <a:r>
              <a:rPr lang="en-US" sz="2000" dirty="0" smtClean="0">
                <a:latin typeface="Georgia" panose="02040502050405020303" pitchFamily="18" charset="0"/>
              </a:rPr>
              <a:t> Must be able to maintain access and utilization over time, through lean seasons, disasters, price spikes, etc. Resilience is key.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b="1" dirty="0" smtClean="0">
                <a:latin typeface="Georgia" panose="02040502050405020303" pitchFamily="18" charset="0"/>
              </a:rPr>
              <a:t>A ‘free lunch’ aims to simultaneously address availability (lunch provided) and access (free), and sometimes utilization/stability. </a:t>
            </a:r>
            <a:endParaRPr lang="en-US" sz="2000" b="1" dirty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090054" y="75349"/>
            <a:ext cx="4167954" cy="79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Growing challenges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98607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No longer aggregate-level calorie availability shortfall </a:t>
            </a:r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447800"/>
            <a:ext cx="7550150" cy="5329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3886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2011-13 min. dietary energy </a:t>
            </a:r>
            <a:r>
              <a:rPr lang="en-US" sz="1600" dirty="0" err="1" smtClean="0">
                <a:latin typeface="Georgia" panose="02040502050405020303" pitchFamily="18" charset="0"/>
              </a:rPr>
              <a:t>req’t</a:t>
            </a:r>
            <a:r>
              <a:rPr lang="en-US" sz="1600" dirty="0" smtClean="0">
                <a:latin typeface="Georgia" panose="02040502050405020303" pitchFamily="18" charset="0"/>
              </a:rPr>
              <a:t> [1770,2340</a:t>
            </a:r>
            <a:r>
              <a:rPr lang="en-US" sz="160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449518" y="3922335"/>
            <a:ext cx="274320" cy="548640"/>
          </a:xfrm>
          <a:prstGeom prst="rightBrac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-4807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Availability rarely an issue</a:t>
            </a:r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90330"/>
            <a:ext cx="7848600" cy="5540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934308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… likewise for protein availability</a:t>
            </a:r>
            <a:endParaRPr lang="en-US" sz="36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91730" y="40386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orgia" panose="02040502050405020303" pitchFamily="18" charset="0"/>
              </a:rPr>
              <a:t>Daily protein </a:t>
            </a:r>
            <a:r>
              <a:rPr lang="en-US" sz="1600" dirty="0" err="1" smtClean="0">
                <a:latin typeface="Georgia" panose="02040502050405020303" pitchFamily="18" charset="0"/>
              </a:rPr>
              <a:t>req’t</a:t>
            </a:r>
            <a:r>
              <a:rPr lang="en-US" sz="1600" dirty="0" smtClean="0">
                <a:latin typeface="Georgia" panose="02040502050405020303" pitchFamily="18" charset="0"/>
              </a:rPr>
              <a:t>: </a:t>
            </a:r>
          </a:p>
          <a:p>
            <a:r>
              <a:rPr lang="en-US" sz="1600" dirty="0" smtClean="0">
                <a:latin typeface="Georgia" panose="02040502050405020303" pitchFamily="18" charset="0"/>
              </a:rPr>
              <a:t>45-55 g/day global </a:t>
            </a:r>
            <a:r>
              <a:rPr lang="en-US" sz="1600" dirty="0" err="1" smtClean="0">
                <a:latin typeface="Georgia" panose="02040502050405020303" pitchFamily="18" charset="0"/>
              </a:rPr>
              <a:t>avg</a:t>
            </a:r>
            <a:endParaRPr lang="en-US" sz="1600" dirty="0" smtClean="0">
              <a:latin typeface="Georgia" panose="02040502050405020303" pitchFamily="18" charset="0"/>
            </a:endParaRPr>
          </a:p>
          <a:p>
            <a:r>
              <a:rPr lang="en-US" sz="1600" dirty="0" smtClean="0">
                <a:latin typeface="Georgia" panose="02040502050405020303" pitchFamily="18" charset="0"/>
              </a:rPr>
              <a:t>(0.8 g/kg </a:t>
            </a:r>
            <a:r>
              <a:rPr lang="en-US" sz="1600" dirty="0">
                <a:latin typeface="Georgia" panose="02040502050405020303" pitchFamily="18" charset="0"/>
              </a:rPr>
              <a:t>body </a:t>
            </a:r>
            <a:r>
              <a:rPr lang="en-US" sz="1600" dirty="0" smtClean="0">
                <a:latin typeface="Georgia" panose="02040502050405020303" pitchFamily="18" charset="0"/>
              </a:rPr>
              <a:t>weight)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553199" y="4303838"/>
            <a:ext cx="238531" cy="420562"/>
          </a:xfrm>
          <a:prstGeom prst="rightBrac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0" y="-4807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Availability rarely an issue</a:t>
            </a:r>
          </a:p>
        </p:txBody>
      </p:sp>
    </p:spTree>
    <p:extLst>
      <p:ext uri="{BB962C8B-B14F-4D97-AF65-F5344CB8AC3E}">
        <p14:creationId xmlns:p14="http://schemas.microsoft.com/office/powerpoint/2010/main" val="25232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152400" y="1076628"/>
            <a:ext cx="8839200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Georgia" pitchFamily="18" charset="0"/>
              </a:rPr>
              <a:t>“Starvation is the characteristic of some people not </a:t>
            </a:r>
            <a:r>
              <a:rPr lang="en-US" altLang="en-US" sz="2400" i="1" dirty="0" smtClean="0">
                <a:latin typeface="Georgia" pitchFamily="18" charset="0"/>
              </a:rPr>
              <a:t>having</a:t>
            </a:r>
            <a:r>
              <a:rPr lang="en-US" altLang="en-US" sz="2400" dirty="0" smtClean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400" i="1" dirty="0" smtClean="0">
                <a:latin typeface="Georgia" pitchFamily="18" charset="0"/>
              </a:rPr>
              <a:t>being</a:t>
            </a:r>
            <a:r>
              <a:rPr lang="en-US" altLang="en-US" sz="2400" dirty="0" smtClean="0">
                <a:latin typeface="Georgia" pitchFamily="18" charset="0"/>
              </a:rPr>
              <a:t> not enough food to eat</a:t>
            </a:r>
            <a:r>
              <a:rPr lang="en-US" altLang="en-US" sz="2400" dirty="0">
                <a:latin typeface="Georgia" pitchFamily="18" charset="0"/>
              </a:rPr>
              <a:t>.” </a:t>
            </a:r>
            <a:r>
              <a:rPr lang="en-US" altLang="en-US" sz="1600" dirty="0">
                <a:latin typeface="Georgia" pitchFamily="18" charset="0"/>
              </a:rPr>
              <a:t>(emphasis in original) </a:t>
            </a:r>
          </a:p>
          <a:p>
            <a:pPr eaLnBrk="1" hangingPunct="1"/>
            <a:r>
              <a:rPr lang="en-US" altLang="en-US" sz="2400" dirty="0" smtClean="0">
                <a:latin typeface="Georgia" pitchFamily="18" charset="0"/>
              </a:rPr>
              <a:t>- Opening sentences, Amartya Sen, </a:t>
            </a:r>
            <a:r>
              <a:rPr lang="en-US" altLang="en-US" sz="2400" i="1" dirty="0" smtClean="0">
                <a:latin typeface="Georgia" pitchFamily="18" charset="0"/>
              </a:rPr>
              <a:t>Poverty and Famines, </a:t>
            </a:r>
            <a:r>
              <a:rPr lang="en-US" altLang="en-US" sz="2400" dirty="0" smtClean="0">
                <a:latin typeface="Georgia" pitchFamily="18" charset="0"/>
              </a:rPr>
              <a:t>1981</a:t>
            </a:r>
            <a:endParaRPr lang="en-US" altLang="en-US" sz="2400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898" y="152400"/>
            <a:ext cx="860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The main issue is access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13688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Georgia" pitchFamily="18" charset="0"/>
              </a:rPr>
              <a:t>Poverty is </a:t>
            </a:r>
            <a:r>
              <a:rPr lang="en-US" altLang="en-US" sz="2400" b="1" u="sng" dirty="0" smtClean="0">
                <a:latin typeface="Georgia" pitchFamily="18" charset="0"/>
              </a:rPr>
              <a:t>the</a:t>
            </a:r>
            <a:r>
              <a:rPr lang="en-US" altLang="en-US" sz="2400" dirty="0" smtClean="0">
                <a:latin typeface="Georgia" pitchFamily="18" charset="0"/>
              </a:rPr>
              <a:t> key driver of food insecurity. Historically unprecedented decline in global poverty has greatly improved food access. </a:t>
            </a:r>
          </a:p>
          <a:p>
            <a:r>
              <a:rPr lang="en-US" altLang="en-US" sz="2400" dirty="0" smtClean="0">
                <a:latin typeface="Georgia" pitchFamily="18" charset="0"/>
              </a:rPr>
              <a:t>But </a:t>
            </a:r>
            <a:r>
              <a:rPr lang="en-US" altLang="en-US" sz="2400" b="1" dirty="0" smtClean="0">
                <a:latin typeface="Georgia" pitchFamily="18" charset="0"/>
              </a:rPr>
              <a:t>far too many suffer poverty still</a:t>
            </a:r>
            <a:r>
              <a:rPr lang="en-US" altLang="en-US" sz="2400" dirty="0" smtClean="0">
                <a:latin typeface="Georgia" pitchFamily="18" charset="0"/>
              </a:rPr>
              <a:t>. And most of the poor do </a:t>
            </a:r>
            <a:r>
              <a:rPr lang="en-US" altLang="en-US" sz="2400" b="1" u="sng" dirty="0" smtClean="0">
                <a:latin typeface="Georgia" pitchFamily="18" charset="0"/>
              </a:rPr>
              <a:t>not</a:t>
            </a:r>
            <a:r>
              <a:rPr lang="en-US" altLang="en-US" sz="2400" dirty="0" smtClean="0">
                <a:latin typeface="Georgia" pitchFamily="18" charset="0"/>
              </a:rPr>
              <a:t> live in low-income countries!</a:t>
            </a:r>
            <a:endParaRPr lang="en-US" altLang="en-US" sz="2400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46" y="3124200"/>
            <a:ext cx="4986553" cy="35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62400" y="-48072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Safety nets for access, utilization, and stability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686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latin typeface="Georgia" pitchFamily="18" charset="0"/>
              </a:rPr>
              <a:t>Safety nets dramatically expand access for the poor</a:t>
            </a:r>
            <a:r>
              <a:rPr lang="en-US" altLang="en-US" sz="2400" dirty="0" smtClean="0">
                <a:latin typeface="Georgia" pitchFamily="18" charset="0"/>
              </a:rPr>
              <a:t>:</a:t>
            </a:r>
          </a:p>
          <a:p>
            <a:endParaRPr lang="en-US" altLang="en-US" sz="24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Georgia" panose="02040502050405020303" pitchFamily="18" charset="0"/>
              </a:rPr>
              <a:t>130 countries </a:t>
            </a:r>
            <a:r>
              <a:rPr lang="en-US" sz="2400" dirty="0" smtClean="0">
                <a:latin typeface="Georgia" panose="02040502050405020303" pitchFamily="18" charset="0"/>
              </a:rPr>
              <a:t>now </a:t>
            </a:r>
            <a:r>
              <a:rPr lang="en-US" sz="2400" dirty="0">
                <a:latin typeface="Georgia" panose="02040502050405020303" pitchFamily="18" charset="0"/>
              </a:rPr>
              <a:t>have at least one non-contributory unconditional </a:t>
            </a:r>
            <a:r>
              <a:rPr lang="en-US" sz="2400" b="1" dirty="0">
                <a:latin typeface="Georgia" panose="02040502050405020303" pitchFamily="18" charset="0"/>
              </a:rPr>
              <a:t>cash transfer </a:t>
            </a:r>
            <a:r>
              <a:rPr lang="en-US" sz="2400" b="1" dirty="0" smtClean="0">
                <a:latin typeface="Georgia" panose="02040502050405020303" pitchFamily="18" charset="0"/>
              </a:rPr>
              <a:t>program </a:t>
            </a:r>
            <a:r>
              <a:rPr lang="en-US" sz="1600" dirty="0" smtClean="0">
                <a:latin typeface="Georgia" panose="02040502050405020303" pitchFamily="18" charset="0"/>
              </a:rPr>
              <a:t>(</a:t>
            </a:r>
            <a:r>
              <a:rPr lang="en-US" sz="1600" dirty="0" err="1" smtClean="0">
                <a:latin typeface="Georgia" panose="02040502050405020303" pitchFamily="18" charset="0"/>
              </a:rPr>
              <a:t>Bastagli</a:t>
            </a:r>
            <a:r>
              <a:rPr lang="en-US" sz="1600" dirty="0" smtClean="0">
                <a:latin typeface="Georgia" panose="02040502050405020303" pitchFamily="18" charset="0"/>
              </a:rPr>
              <a:t> et al. ODI 2016)</a:t>
            </a:r>
          </a:p>
          <a:p>
            <a:pPr marL="342900" indent="-342900">
              <a:buFontTx/>
              <a:buChar char="-"/>
            </a:pPr>
            <a:endParaRPr lang="en-US" sz="1600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2400" b="1" dirty="0" smtClean="0">
                <a:latin typeface="Georgia" pitchFamily="18" charset="0"/>
              </a:rPr>
              <a:t>~1.5 </a:t>
            </a:r>
            <a:r>
              <a:rPr lang="en-US" altLang="en-US" sz="2400" b="1" dirty="0" err="1" smtClean="0">
                <a:latin typeface="Georgia" pitchFamily="18" charset="0"/>
              </a:rPr>
              <a:t>bn</a:t>
            </a:r>
            <a:r>
              <a:rPr lang="en-US" altLang="en-US" sz="2400" b="1" dirty="0" smtClean="0">
                <a:latin typeface="Georgia" pitchFamily="18" charset="0"/>
              </a:rPr>
              <a:t> benefit </a:t>
            </a:r>
            <a:r>
              <a:rPr lang="en-US" altLang="en-US" sz="2400" dirty="0" smtClean="0">
                <a:latin typeface="Georgia" pitchFamily="18" charset="0"/>
              </a:rPr>
              <a:t>globally from </a:t>
            </a:r>
            <a:r>
              <a:rPr lang="en-US" altLang="en-US" sz="2400" b="1" dirty="0" smtClean="0">
                <a:latin typeface="Georgia" pitchFamily="18" charset="0"/>
              </a:rPr>
              <a:t>gov’t-financed food assistance</a:t>
            </a:r>
            <a:r>
              <a:rPr lang="en-US" altLang="en-US" sz="2400" dirty="0" smtClean="0">
                <a:latin typeface="Georgia" pitchFamily="18" charset="0"/>
              </a:rPr>
              <a:t> programs (partly in-kind) </a:t>
            </a:r>
            <a:r>
              <a:rPr lang="en-US" altLang="en-US" sz="1600" dirty="0" smtClean="0">
                <a:latin typeface="Georgia" pitchFamily="18" charset="0"/>
              </a:rPr>
              <a:t>(Alderman et al. 2018)</a:t>
            </a:r>
          </a:p>
          <a:p>
            <a:pPr marL="285750" indent="-285750">
              <a:buFontTx/>
              <a:buChar char="-"/>
            </a:pPr>
            <a:endParaRPr lang="en-US" altLang="en-US" sz="16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eorgia" panose="02040502050405020303" pitchFamily="18" charset="0"/>
              </a:rPr>
              <a:t>Employment guarantee schemes</a:t>
            </a:r>
            <a:r>
              <a:rPr lang="en-US" sz="2400" dirty="0">
                <a:latin typeface="Georgia" panose="02040502050405020303" pitchFamily="18" charset="0"/>
              </a:rPr>
              <a:t> ensure people have access to a paying job (India’s is a constitutional right!)</a:t>
            </a:r>
          </a:p>
          <a:p>
            <a:pPr marL="285750" indent="-285750">
              <a:buFontTx/>
              <a:buChar char="-"/>
            </a:pPr>
            <a:endParaRPr lang="en-US" altLang="en-US" sz="1600" dirty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en-US" sz="2400" b="1" dirty="0" smtClean="0">
                <a:latin typeface="Georgia" pitchFamily="18" charset="0"/>
              </a:rPr>
              <a:t>Emergency response advances </a:t>
            </a:r>
            <a:r>
              <a:rPr lang="en-US" altLang="en-US" sz="2400" dirty="0" smtClean="0">
                <a:latin typeface="Georgia" pitchFamily="18" charset="0"/>
              </a:rPr>
              <a:t>by humanitarian organizations have dramatically improved early warning and targeting, and </a:t>
            </a:r>
            <a:r>
              <a:rPr lang="en-US" altLang="en-US" sz="2400" dirty="0">
                <a:latin typeface="Georgia" pitchFamily="18" charset="0"/>
              </a:rPr>
              <a:t>accelerated response </a:t>
            </a:r>
            <a:r>
              <a:rPr lang="en-US" altLang="en-US" sz="2400" dirty="0" smtClean="0">
                <a:latin typeface="Georgia" pitchFamily="18" charset="0"/>
              </a:rPr>
              <a:t>times.</a:t>
            </a:r>
          </a:p>
          <a:p>
            <a:pPr marL="285750" indent="-285750">
              <a:buFontTx/>
              <a:buChar char="-"/>
            </a:pPr>
            <a:endParaRPr lang="en-US" altLang="en-US" sz="2400" dirty="0">
              <a:latin typeface="Georgia" pitchFamily="18" charset="0"/>
            </a:endParaRPr>
          </a:p>
          <a:p>
            <a:pPr algn="ctr"/>
            <a:r>
              <a:rPr lang="en-US" altLang="en-US" sz="2000" b="1" i="1" dirty="0" smtClean="0">
                <a:solidFill>
                  <a:srgbClr val="FF0000"/>
                </a:solidFill>
                <a:latin typeface="Georgia" pitchFamily="18" charset="0"/>
              </a:rPr>
              <a:t>Most programs run on cash, not food, to maximize impact</a:t>
            </a:r>
            <a:endParaRPr lang="en-US" altLang="en-US" sz="2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9" y="12192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itchFamily="18" charset="0"/>
              </a:rPr>
              <a:t>Best practice involves “response analysis” to determine how best to respond to a target beneficiary population’s food security needs</a:t>
            </a:r>
            <a:endParaRPr lang="en-US" sz="2400" b="1" dirty="0">
              <a:latin typeface="Georgia" pitchFamily="18" charset="0"/>
            </a:endParaRPr>
          </a:p>
          <a:p>
            <a:pPr algn="ctr"/>
            <a:endParaRPr lang="en-US" sz="2400" b="1" dirty="0">
              <a:latin typeface="Georgia" pitchFamily="18" charset="0"/>
            </a:endParaRPr>
          </a:p>
          <a:p>
            <a:pPr algn="ctr"/>
            <a:endParaRPr lang="en-US" sz="3600" b="1" dirty="0" smtClean="0">
              <a:latin typeface="Georgia" pitchFamily="18" charset="0"/>
            </a:endParaRPr>
          </a:p>
          <a:p>
            <a:pPr algn="ctr"/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9" descr="Basic DT 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2" r="-5072"/>
          <a:stretch>
            <a:fillRect/>
          </a:stretch>
        </p:blipFill>
        <p:spPr bwMode="auto">
          <a:xfrm>
            <a:off x="1470796" y="2743200"/>
            <a:ext cx="620240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6428" y="-48072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Cash or food? If food, shipped or buy local?</a:t>
            </a:r>
          </a:p>
        </p:txBody>
      </p:sp>
    </p:spTree>
    <p:extLst>
      <p:ext uri="{BB962C8B-B14F-4D97-AF65-F5344CB8AC3E}">
        <p14:creationId xmlns:p14="http://schemas.microsoft.com/office/powerpoint/2010/main" val="15294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1855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Why favor cash-based programs (cash transfers, food vouchers, jobs, or locally purchased foods)?</a:t>
            </a:r>
          </a:p>
          <a:p>
            <a:pPr algn="ctr"/>
            <a:endParaRPr lang="en-US" sz="2400" b="1" dirty="0" smtClean="0">
              <a:latin typeface="Georgia" panose="02040502050405020303" pitchFamily="18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Research partnership with </a:t>
            </a:r>
            <a:r>
              <a:rPr lang="en-US" sz="2400" dirty="0" smtClean="0">
                <a:latin typeface="Georgia" panose="02040502050405020303" pitchFamily="18" charset="0"/>
              </a:rPr>
              <a:t>Catholic Relief Services, Land O’Lakes, Mercy Corps and World Vision </a:t>
            </a:r>
            <a:r>
              <a:rPr lang="en-US" sz="2400" dirty="0">
                <a:latin typeface="Georgia" panose="02040502050405020303" pitchFamily="18" charset="0"/>
              </a:rPr>
              <a:t>(</a:t>
            </a:r>
            <a:r>
              <a:rPr lang="en-US" sz="2400" dirty="0">
                <a:latin typeface="Georgia" panose="02040502050405020303" pitchFamily="18" charset="0"/>
                <a:hlinkClick r:id="rId2"/>
              </a:rPr>
              <a:t>LRP Learning Alliance</a:t>
            </a:r>
            <a:r>
              <a:rPr lang="en-US" sz="2400" dirty="0">
                <a:latin typeface="Georgia" panose="02040502050405020303" pitchFamily="18" charset="0"/>
              </a:rPr>
              <a:t>) established strong evidence that </a:t>
            </a:r>
            <a:r>
              <a:rPr lang="en-US" sz="2400" dirty="0" smtClean="0">
                <a:latin typeface="Georgia" panose="02040502050405020303" pitchFamily="18" charset="0"/>
              </a:rPr>
              <a:t>on average cash or local/regional food purchases (vs. shipments from US):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Reduce </a:t>
            </a:r>
            <a:r>
              <a:rPr lang="en-US" sz="2400" dirty="0">
                <a:latin typeface="Georgia" panose="02040502050405020303" pitchFamily="18" charset="0"/>
              </a:rPr>
              <a:t>delivery delays by </a:t>
            </a:r>
            <a:r>
              <a:rPr lang="en-US" sz="2400" b="1" dirty="0">
                <a:latin typeface="Georgia" panose="02040502050405020303" pitchFamily="18" charset="0"/>
              </a:rPr>
              <a:t>14 weeks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Reduce basic </a:t>
            </a:r>
            <a:r>
              <a:rPr lang="en-US" sz="2400" dirty="0">
                <a:latin typeface="Georgia" panose="02040502050405020303" pitchFamily="18" charset="0"/>
              </a:rPr>
              <a:t>grains </a:t>
            </a:r>
            <a:r>
              <a:rPr lang="en-US" sz="2400" dirty="0" smtClean="0">
                <a:latin typeface="Georgia" panose="02040502050405020303" pitchFamily="18" charset="0"/>
              </a:rPr>
              <a:t>costs </a:t>
            </a:r>
            <a:r>
              <a:rPr lang="en-US" sz="2400" b="1" dirty="0" smtClean="0">
                <a:latin typeface="Georgia" panose="02040502050405020303" pitchFamily="18" charset="0"/>
              </a:rPr>
              <a:t>&gt;50</a:t>
            </a:r>
            <a:r>
              <a:rPr lang="en-US" sz="2400" b="1" dirty="0">
                <a:latin typeface="Georgia" panose="02040502050405020303" pitchFamily="18" charset="0"/>
              </a:rPr>
              <a:t>% </a:t>
            </a:r>
            <a:r>
              <a:rPr lang="en-US" sz="2400" dirty="0" smtClean="0">
                <a:latin typeface="Georgia" panose="02040502050405020303" pitchFamily="18" charset="0"/>
              </a:rPr>
              <a:t>(less for processed </a:t>
            </a:r>
            <a:r>
              <a:rPr lang="en-US" sz="2400" dirty="0">
                <a:latin typeface="Georgia" panose="02040502050405020303" pitchFamily="18" charset="0"/>
              </a:rPr>
              <a:t>foods)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 smtClean="0">
                <a:latin typeface="Georgia" panose="02040502050405020303" pitchFamily="18" charset="0"/>
              </a:rPr>
              <a:t>No </a:t>
            </a:r>
            <a:r>
              <a:rPr lang="en-US" sz="2400" b="1" dirty="0">
                <a:latin typeface="Georgia" panose="02040502050405020303" pitchFamily="18" charset="0"/>
              </a:rPr>
              <a:t>effect </a:t>
            </a:r>
            <a:r>
              <a:rPr lang="en-US" sz="2400" dirty="0">
                <a:latin typeface="Georgia" panose="02040502050405020303" pitchFamily="18" charset="0"/>
              </a:rPr>
              <a:t>on price </a:t>
            </a:r>
            <a:r>
              <a:rPr lang="en-US" sz="2400" dirty="0" smtClean="0">
                <a:latin typeface="Georgia" panose="02040502050405020303" pitchFamily="18" charset="0"/>
              </a:rPr>
              <a:t>levels/volatility </a:t>
            </a:r>
            <a:r>
              <a:rPr lang="en-US" sz="2400" dirty="0">
                <a:latin typeface="Georgia" panose="02040502050405020303" pitchFamily="18" charset="0"/>
              </a:rPr>
              <a:t>in </a:t>
            </a:r>
            <a:r>
              <a:rPr lang="en-US" sz="2400" dirty="0" smtClean="0">
                <a:latin typeface="Georgia" panose="02040502050405020303" pitchFamily="18" charset="0"/>
              </a:rPr>
              <a:t>source </a:t>
            </a:r>
            <a:r>
              <a:rPr lang="en-US" sz="2400" dirty="0">
                <a:latin typeface="Georgia" panose="02040502050405020303" pitchFamily="18" charset="0"/>
              </a:rPr>
              <a:t>markets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Recipient </a:t>
            </a:r>
            <a:r>
              <a:rPr lang="en-US" sz="2400" b="1" dirty="0">
                <a:latin typeface="Georgia" panose="02040502050405020303" pitchFamily="18" charset="0"/>
              </a:rPr>
              <a:t>consumers </a:t>
            </a:r>
            <a:r>
              <a:rPr lang="en-US" sz="2400" b="1" dirty="0" smtClean="0">
                <a:latin typeface="Georgia" panose="02040502050405020303" pitchFamily="18" charset="0"/>
              </a:rPr>
              <a:t>prefer </a:t>
            </a:r>
            <a:r>
              <a:rPr lang="en-US" sz="2400" dirty="0" smtClean="0">
                <a:latin typeface="Georgia" panose="02040502050405020303" pitchFamily="18" charset="0"/>
              </a:rPr>
              <a:t>local over imported </a:t>
            </a:r>
            <a:r>
              <a:rPr lang="en-US" sz="2400" dirty="0">
                <a:latin typeface="Georgia" panose="02040502050405020303" pitchFamily="18" charset="0"/>
              </a:rPr>
              <a:t>foods 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At </a:t>
            </a:r>
            <a:r>
              <a:rPr lang="en-US" sz="2400" dirty="0">
                <a:latin typeface="Georgia" panose="02040502050405020303" pitchFamily="18" charset="0"/>
              </a:rPr>
              <a:t>least </a:t>
            </a:r>
            <a:r>
              <a:rPr lang="en-US" sz="2400" b="1" dirty="0">
                <a:latin typeface="Georgia" panose="02040502050405020303" pitchFamily="18" charset="0"/>
              </a:rPr>
              <a:t>comparable quality/safety </a:t>
            </a:r>
            <a:r>
              <a:rPr lang="en-US" sz="2400" dirty="0">
                <a:latin typeface="Georgia" panose="02040502050405020303" pitchFamily="18" charset="0"/>
              </a:rPr>
              <a:t>to US products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Georgia" panose="02040502050405020303" pitchFamily="18" charset="0"/>
              </a:rPr>
              <a:t>Can </a:t>
            </a:r>
            <a:r>
              <a:rPr lang="en-US" sz="2400" b="1" dirty="0">
                <a:latin typeface="Georgia" panose="02040502050405020303" pitchFamily="18" charset="0"/>
              </a:rPr>
              <a:t>benefit smallholder </a:t>
            </a:r>
            <a:r>
              <a:rPr lang="en-US" sz="2400" dirty="0">
                <a:latin typeface="Georgia" panose="02040502050405020303" pitchFamily="18" charset="0"/>
              </a:rPr>
              <a:t>farmer </a:t>
            </a:r>
            <a:r>
              <a:rPr lang="en-US" sz="2400" dirty="0" smtClean="0">
                <a:latin typeface="Georgia" panose="02040502050405020303" pitchFamily="18" charset="0"/>
              </a:rPr>
              <a:t>suppliers</a:t>
            </a:r>
          </a:p>
          <a:p>
            <a:pPr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Georgia" panose="02040502050405020303" pitchFamily="18" charset="0"/>
              </a:rPr>
              <a:t>So cash/LRP/jobs are the preferred default response.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1524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Cash typically best</a:t>
            </a:r>
          </a:p>
        </p:txBody>
      </p:sp>
    </p:spTree>
    <p:extLst>
      <p:ext uri="{BB962C8B-B14F-4D97-AF65-F5344CB8AC3E}">
        <p14:creationId xmlns:p14="http://schemas.microsoft.com/office/powerpoint/2010/main" val="7880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18550"/>
            <a:ext cx="853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What are the exceptions when food is favored?</a:t>
            </a:r>
          </a:p>
          <a:p>
            <a:pPr algn="ctr"/>
            <a:endParaRPr lang="en-US" sz="2400" b="1" dirty="0" smtClean="0">
              <a:latin typeface="Georgia" panose="02040502050405020303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When people/governments won’t contribute cash.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When food availability is limited by infrastructure damage that disrupts commercial supply chain:</a:t>
            </a:r>
          </a:p>
          <a:p>
            <a:pPr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	Ex</a:t>
            </a:r>
            <a:r>
              <a:rPr lang="en-US" sz="2400" dirty="0">
                <a:latin typeface="Georgia" panose="02040502050405020303" pitchFamily="18" charset="0"/>
              </a:rPr>
              <a:t>: earthquakes in Nepal, Pakistan; flooding in 	Guatemala, </a:t>
            </a:r>
            <a:r>
              <a:rPr lang="en-US" sz="2400" dirty="0" smtClean="0">
                <a:latin typeface="Georgia" panose="02040502050405020303" pitchFamily="18" charset="0"/>
              </a:rPr>
              <a:t>northern Kenya</a:t>
            </a:r>
            <a:endParaRPr lang="en-US" sz="24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When specialty foods are needed and cheaper to send </a:t>
            </a:r>
          </a:p>
          <a:p>
            <a:pPr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	Ex: therapeutic foods; fortified veg oil</a:t>
            </a:r>
          </a:p>
          <a:p>
            <a:pPr marL="457200" indent="-457200">
              <a:buFont typeface="+mj-lt"/>
              <a:buAutoNum type="arabicPeriod" startAt="4"/>
              <a:defRPr/>
            </a:pPr>
            <a:r>
              <a:rPr lang="en-US" sz="2400" dirty="0" smtClean="0">
                <a:latin typeface="Georgia" panose="02040502050405020303" pitchFamily="18" charset="0"/>
              </a:rPr>
              <a:t>When local market scale insufficient to source food needs without sparking inflation. </a:t>
            </a:r>
          </a:p>
          <a:p>
            <a:pPr algn="ctr">
              <a:defRPr/>
            </a:pPr>
            <a:endParaRPr lang="en-US" sz="2400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There are some contexts in which ‘a free lunch’ shipped from the US is best. But cash/jobs/locally sourced foods are usually the best response. </a:t>
            </a:r>
            <a:endParaRPr lang="en-US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152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Food sometimes best</a:t>
            </a:r>
          </a:p>
        </p:txBody>
      </p:sp>
    </p:spTree>
    <p:extLst>
      <p:ext uri="{BB962C8B-B14F-4D97-AF65-F5344CB8AC3E}">
        <p14:creationId xmlns:p14="http://schemas.microsoft.com/office/powerpoint/2010/main" val="30148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18153</TotalTime>
  <Words>592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 Christopher B. Barrett   Cornell University roundtable discussion on “When Is A Free Lunch A Good Idea?” February 3,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614</cp:revision>
  <dcterms:created xsi:type="dcterms:W3CDTF">2010-06-02T17:17:22Z</dcterms:created>
  <dcterms:modified xsi:type="dcterms:W3CDTF">2019-02-02T13:51:33Z</dcterms:modified>
</cp:coreProperties>
</file>